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handoutMasterIdLst>
    <p:handoutMasterId r:id="rId24"/>
  </p:handoutMasterIdLst>
  <p:sldIdLst>
    <p:sldId id="303" r:id="rId2"/>
    <p:sldId id="257" r:id="rId3"/>
    <p:sldId id="285" r:id="rId4"/>
    <p:sldId id="283" r:id="rId5"/>
    <p:sldId id="284" r:id="rId6"/>
    <p:sldId id="302" r:id="rId7"/>
    <p:sldId id="286" r:id="rId8"/>
    <p:sldId id="287" r:id="rId9"/>
    <p:sldId id="291" r:id="rId10"/>
    <p:sldId id="293" r:id="rId11"/>
    <p:sldId id="294" r:id="rId12"/>
    <p:sldId id="295" r:id="rId13"/>
    <p:sldId id="296" r:id="rId14"/>
    <p:sldId id="298" r:id="rId15"/>
    <p:sldId id="300" r:id="rId16"/>
    <p:sldId id="297" r:id="rId17"/>
    <p:sldId id="304" r:id="rId18"/>
    <p:sldId id="306" r:id="rId19"/>
    <p:sldId id="305" r:id="rId20"/>
    <p:sldId id="299" r:id="rId21"/>
    <p:sldId id="30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" initials="C" lastIdx="2" clrIdx="0">
    <p:extLst>
      <p:ext uri="{19B8F6BF-5375-455C-9EA6-DF929625EA0E}">
        <p15:presenceInfo xmlns:p15="http://schemas.microsoft.com/office/powerpoint/2012/main" userId="Chri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CEC6"/>
    <a:srgbClr val="2BFF81"/>
    <a:srgbClr val="32F832"/>
    <a:srgbClr val="005070"/>
    <a:srgbClr val="B1953A"/>
    <a:srgbClr val="E85F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38" autoAdjust="0"/>
    <p:restoredTop sz="91921" autoAdjust="0"/>
  </p:normalViewPr>
  <p:slideViewPr>
    <p:cSldViewPr>
      <p:cViewPr varScale="1">
        <p:scale>
          <a:sx n="71" d="100"/>
          <a:sy n="71" d="100"/>
        </p:scale>
        <p:origin x="135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\Documents\Chris\Myanmar\World%20Bank%20SHS%20survey\SHS%20Survey%20coding%20Myanmar%2026Dec1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'Expenditures B4 &amp; after SHS'!$A$1</c:f>
              <c:strCache>
                <c:ptCount val="1"/>
                <c:pt idx="0">
                  <c:v>Before SHS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'Expenditures B4 &amp; after SHS'!$A$2:$A$21</c:f>
              <c:numCache>
                <c:formatCode>General</c:formatCode>
                <c:ptCount val="20"/>
                <c:pt idx="0">
                  <c:v>50000</c:v>
                </c:pt>
                <c:pt idx="1">
                  <c:v>45000</c:v>
                </c:pt>
                <c:pt idx="2">
                  <c:v>30000</c:v>
                </c:pt>
                <c:pt idx="3">
                  <c:v>20000</c:v>
                </c:pt>
                <c:pt idx="4">
                  <c:v>20000</c:v>
                </c:pt>
                <c:pt idx="5">
                  <c:v>16000</c:v>
                </c:pt>
                <c:pt idx="6">
                  <c:v>12000</c:v>
                </c:pt>
                <c:pt idx="7">
                  <c:v>10000</c:v>
                </c:pt>
                <c:pt idx="8">
                  <c:v>10000</c:v>
                </c:pt>
                <c:pt idx="9">
                  <c:v>7500</c:v>
                </c:pt>
                <c:pt idx="10">
                  <c:v>7000</c:v>
                </c:pt>
                <c:pt idx="11">
                  <c:v>6500</c:v>
                </c:pt>
                <c:pt idx="12">
                  <c:v>6000</c:v>
                </c:pt>
                <c:pt idx="13">
                  <c:v>6000</c:v>
                </c:pt>
                <c:pt idx="14">
                  <c:v>5250</c:v>
                </c:pt>
                <c:pt idx="15">
                  <c:v>4500</c:v>
                </c:pt>
                <c:pt idx="16">
                  <c:v>4000</c:v>
                </c:pt>
                <c:pt idx="17">
                  <c:v>3500</c:v>
                </c:pt>
                <c:pt idx="18">
                  <c:v>3000</c:v>
                </c:pt>
                <c:pt idx="19">
                  <c:v>2600</c:v>
                </c:pt>
              </c:numCache>
            </c:numRef>
          </c:val>
        </c:ser>
        <c:ser>
          <c:idx val="1"/>
          <c:order val="1"/>
          <c:tx>
            <c:strRef>
              <c:f>'Expenditures B4 &amp; after SHS'!$B$1</c:f>
              <c:strCache>
                <c:ptCount val="1"/>
                <c:pt idx="0">
                  <c:v>After SHS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'Expenditures B4 &amp; after SHS'!$B$2:$B$21</c:f>
              <c:numCache>
                <c:formatCode>General</c:formatCode>
                <c:ptCount val="20"/>
                <c:pt idx="0">
                  <c:v>15000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7000</c:v>
                </c:pt>
                <c:pt idx="11">
                  <c:v>6500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3000</c:v>
                </c:pt>
                <c:pt idx="19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4"/>
        <c:overlap val="-90"/>
        <c:axId val="171531064"/>
        <c:axId val="171535544"/>
      </c:barChart>
      <c:catAx>
        <c:axId val="171531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535544"/>
        <c:crosses val="autoZero"/>
        <c:auto val="1"/>
        <c:lblAlgn val="ctr"/>
        <c:lblOffset val="100"/>
        <c:noMultiLvlLbl val="0"/>
      </c:catAx>
      <c:valAx>
        <c:axId val="1715355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KYAT</a:t>
                </a:r>
                <a:r>
                  <a:rPr lang="en-US" baseline="0"/>
                  <a:t> PER MONTH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531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6A3439-85CE-4BD4-8F9D-2C6145C8FC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3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283675-2865-4FAB-8AF8-0BD5B9DC4A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76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Honorable deputy</a:t>
            </a:r>
            <a:r>
              <a:rPr lang="en-US" baseline="0" dirty="0" smtClean="0"/>
              <a:t> minister, distinguished </a:t>
            </a:r>
            <a:r>
              <a:rPr lang="en-US" dirty="0" smtClean="0"/>
              <a:t>guests, renewable energy experts – it is an</a:t>
            </a:r>
            <a:r>
              <a:rPr lang="en-US" baseline="0" dirty="0" smtClean="0"/>
              <a:t> honor to be here.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 part of the World Bank’s efforts to assist with Myanmar’s </a:t>
            </a:r>
            <a:r>
              <a:rPr lang="en-US" baseline="0" dirty="0" err="1" smtClean="0"/>
              <a:t>offgrid</a:t>
            </a:r>
            <a:r>
              <a:rPr lang="en-US" baseline="0" dirty="0" smtClean="0"/>
              <a:t> electricity access work, it was important to develop a clearer understanding of what was happening in the field with solar electricity, particularly systems installed under the DRD’s </a:t>
            </a:r>
            <a:r>
              <a:rPr lang="en-US" baseline="0" dirty="0" err="1" smtClean="0"/>
              <a:t>offgrid</a:t>
            </a:r>
            <a:r>
              <a:rPr lang="en-US" baseline="0" dirty="0" smtClean="0"/>
              <a:t> program. I will present the result of three weeks of field work. Tomorrow I will give another presentation that will help inform a discussion of recommendations and next steps.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would like to point out upfront that I will point out some areas where the performance of solar home systems installed under the DRD program is less than perfect. This is not meant to be a criticism of DRD.  The DRD has accomplished a very impressive amount under difficult circumstances, getting tens of thousands of solar home systems installed in remote homes at relatively low cost.  I have been moved both by DRD’s hard work ethic. I have also been impressed by the organization’s openness to discussing challenges and how to address them. In this spirit of speaking frankly about challenges and how to address them, I present these findings.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83675-2865-4FAB-8AF8-0BD5B9DC4A5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696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11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040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12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73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13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7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2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talk today draws from a report to the World</a:t>
            </a:r>
            <a:r>
              <a:rPr lang="en-US" baseline="0" dirty="0" smtClean="0"/>
              <a:t> Bank that will be circulated soon, entitled </a:t>
            </a:r>
            <a:r>
              <a:rPr lang="en-US" u="sng" baseline="0" dirty="0" smtClean="0"/>
              <a:t>DRD Solar Home Systems (SHS) in Myanmar: Status and Recommendations</a:t>
            </a:r>
            <a:r>
              <a:rPr lang="en-US" baseline="0" dirty="0" smtClean="0"/>
              <a:t>. The report is available in hard copy (state where) and is also available on the web at tiny.cc/DRDSHS2015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will briefly discuss the scope of the survey, provide a little bit of background information of the DRD SHS program, discuss clear evidence of benefits of SHS reported by users in Myanmar, and usage patterns. I will then turn to key problems observed, including wiring, solar panel, controller, and battery.  We </a:t>
            </a:r>
            <a:r>
              <a:rPr lang="en-US" baseline="0" dirty="0" err="1" smtClean="0"/>
              <a:t>wil</a:t>
            </a:r>
            <a:r>
              <a:rPr lang="en-US" baseline="0" dirty="0" smtClean="0"/>
              <a:t> look briefly at the profiles of some companies participating in the DRD SHS tender program, and finally end with a glimpse of SHS equipment that appears to be widely available in rural market towns.</a:t>
            </a:r>
          </a:p>
        </p:txBody>
      </p:sp>
    </p:spTree>
    <p:extLst>
      <p:ext uri="{BB962C8B-B14F-4D97-AF65-F5344CB8AC3E}">
        <p14:creationId xmlns:p14="http://schemas.microsoft.com/office/powerpoint/2010/main" val="4050191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3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16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4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75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5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</a:t>
            </a:r>
            <a:r>
              <a:rPr lang="en-US" baseline="0" dirty="0" smtClean="0"/>
              <a:t> specification for SHS to be installed in this FY, as provided by the NPT DRD office. The specification closely matches the SHS – mostly installed last FY – that I observed in the field.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Specifications include an 80 watt solar panel, 65 Ah 12-volt battery, a controller, a 300 watt inverter, two small LED lights and one larger one; and a phone charger. The main components have a warranty of 5 years, with 1 to 2 years for the battery. The total cost per system, installed, has a recommended price cap of 200,000 kyat – a remarkably low price.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the specifications don’t say is as important as what they do say. There is no listing of specific quality standards with which equipment must comply. There is no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081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7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467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8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21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9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84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10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71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5400"/>
            <a:ext cx="72390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76250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</a:t>
            </a:r>
            <a:fld id="{32EEA5E8-3DCE-4522-8561-1FBABAB923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8862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19987-A980-4437-B7A2-F4C264AF55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DF08F4-3154-4985-BDBE-1DD70FDD78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3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C778B-367C-452E-A6D1-FEAC080679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95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400800"/>
            <a:ext cx="2133600" cy="460375"/>
          </a:xfrm>
          <a:ln/>
        </p:spPr>
        <p:txBody>
          <a:bodyPr/>
          <a:lstStyle>
            <a:lvl1pPr>
              <a:defRPr baseline="0">
                <a:solidFill>
                  <a:srgbClr val="005070"/>
                </a:solidFill>
              </a:defRPr>
            </a:lvl1pPr>
          </a:lstStyle>
          <a:p>
            <a:fld id="{EE9C778B-367C-452E-A6D1-FEAC0806796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8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E3 PPT Sub Title logo solid d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525000" cy="714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52600" y="2492375"/>
            <a:ext cx="5867400" cy="1470025"/>
          </a:xfrm>
        </p:spPr>
        <p:txBody>
          <a:bodyPr/>
          <a:lstStyle>
            <a:lvl1pPr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4419600" cy="990600"/>
          </a:xfrm>
        </p:spPr>
        <p:txBody>
          <a:bodyPr/>
          <a:lstStyle>
            <a:lvl1pPr marL="0" indent="0" algn="ctr">
              <a:spcBef>
                <a:spcPct val="5000"/>
              </a:spcBef>
              <a:spcAft>
                <a:spcPct val="10000"/>
              </a:spcAft>
              <a:buFontTx/>
              <a:buNone/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52400" y="152400"/>
            <a:ext cx="1295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16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3 PPT Sub Title logo solid d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525000" cy="714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152400" y="152400"/>
            <a:ext cx="1295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4121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52600" y="2492375"/>
            <a:ext cx="5867400" cy="1470025"/>
          </a:xfrm>
        </p:spPr>
        <p:txBody>
          <a:bodyPr/>
          <a:lstStyle>
            <a:lvl1pPr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4419600" cy="990600"/>
          </a:xfrm>
        </p:spPr>
        <p:txBody>
          <a:bodyPr/>
          <a:lstStyle>
            <a:lvl1pPr marL="0" indent="0" algn="ctr">
              <a:spcBef>
                <a:spcPct val="5000"/>
              </a:spcBef>
              <a:spcAft>
                <a:spcPct val="10000"/>
              </a:spcAft>
              <a:buFontTx/>
              <a:buNone/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7564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3 PPT Both dots ligh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76200"/>
            <a:ext cx="9317038" cy="695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-76200"/>
            <a:ext cx="7239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7924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2133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34" charset="0"/>
              </a:defRPr>
            </a:lvl1pPr>
          </a:lstStyle>
          <a:p>
            <a:fld id="{78B173BF-9487-40F7-8FB5-E717950A8F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E3 PPT Both dots ligh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76200"/>
            <a:ext cx="9317038" cy="695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304800" y="6324600"/>
            <a:ext cx="25908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228600" y="0"/>
            <a:ext cx="13716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91" r:id="rId5"/>
    <p:sldLayoutId id="2147483679" r:id="rId6"/>
    <p:sldLayoutId id="2147483680" r:id="rId7"/>
    <p:sldLayoutId id="2147483683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50000"/>
        </a:spcAft>
        <a:buBlip>
          <a:blip r:embed="rId11"/>
        </a:buBlip>
        <a:defRPr sz="2000" b="1">
          <a:solidFill>
            <a:srgbClr val="00507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50000"/>
        </a:spcAft>
        <a:buClr>
          <a:srgbClr val="E85F31"/>
        </a:buClr>
        <a:buChar char="•"/>
        <a:defRPr>
          <a:solidFill>
            <a:srgbClr val="00507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50000"/>
        </a:spcAft>
        <a:buClr>
          <a:srgbClr val="E85F31"/>
        </a:buClr>
        <a:buChar char="•"/>
        <a:defRPr sz="1600">
          <a:solidFill>
            <a:srgbClr val="00507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20000"/>
        </a:spcAft>
        <a:buClr>
          <a:srgbClr val="E85F31"/>
        </a:buClr>
        <a:buChar char="•"/>
        <a:defRPr sz="1400">
          <a:solidFill>
            <a:srgbClr val="005070"/>
          </a:solidFill>
          <a:latin typeface="+mn-lt"/>
        </a:defRPr>
      </a:lvl4pPr>
      <a:lvl5pPr marL="21717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5pPr>
      <a:lvl6pPr marL="26289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6pPr>
      <a:lvl7pPr marL="30861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7pPr>
      <a:lvl8pPr marL="35433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8pPr>
      <a:lvl9pPr marL="40005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langthai.org/" TargetMode="External"/><Relationship Id="rId2" Type="http://schemas.openxmlformats.org/officeDocument/2006/relationships/hyperlink" Target="mailto:chrisgreacen@gmail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ctrTitle"/>
          </p:nvPr>
        </p:nvSpPr>
        <p:spPr>
          <a:xfrm>
            <a:off x="1447800" y="990600"/>
            <a:ext cx="6629400" cy="1470025"/>
          </a:xfrm>
        </p:spPr>
        <p:txBody>
          <a:bodyPr/>
          <a:lstStyle/>
          <a:p>
            <a:pPr algn="ctr"/>
            <a:r>
              <a:rPr lang="en-US" dirty="0"/>
              <a:t>DRD Solar Home Systems </a:t>
            </a:r>
            <a:r>
              <a:rPr lang="en-US" dirty="0" smtClean="0"/>
              <a:t>in </a:t>
            </a:r>
            <a:r>
              <a:rPr lang="en-US" dirty="0"/>
              <a:t>Myanmar: </a:t>
            </a:r>
            <a:r>
              <a:rPr lang="en-US" sz="2400" dirty="0">
                <a:solidFill>
                  <a:srgbClr val="FFFF00"/>
                </a:solidFill>
              </a:rPr>
              <a:t>Findings from Nov / Dec 2014 field visit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2438400" y="3200400"/>
            <a:ext cx="4419600" cy="990600"/>
          </a:xfrm>
        </p:spPr>
        <p:txBody>
          <a:bodyPr/>
          <a:lstStyle/>
          <a:p>
            <a:r>
              <a:rPr lang="en-US" b="1" dirty="0" smtClean="0"/>
              <a:t>NEP </a:t>
            </a:r>
            <a:r>
              <a:rPr lang="en-US" b="1" dirty="0"/>
              <a:t>Workshop on Off-Grid Electrification in </a:t>
            </a:r>
            <a:r>
              <a:rPr lang="en-US" b="1" dirty="0" smtClean="0"/>
              <a:t>Myanmar</a:t>
            </a:r>
          </a:p>
          <a:p>
            <a:r>
              <a:rPr lang="en-US" b="1" dirty="0" smtClean="0"/>
              <a:t> </a:t>
            </a:r>
            <a:endParaRPr lang="en-US" dirty="0"/>
          </a:p>
          <a:p>
            <a:r>
              <a:rPr lang="en-US" dirty="0"/>
              <a:t>Grand Ball Room, </a:t>
            </a:r>
            <a:r>
              <a:rPr lang="en-US" dirty="0" err="1"/>
              <a:t>Thingaha</a:t>
            </a:r>
            <a:r>
              <a:rPr lang="en-US" dirty="0"/>
              <a:t> Hotel, Nay </a:t>
            </a:r>
            <a:r>
              <a:rPr lang="en-US" dirty="0" err="1"/>
              <a:t>Pyi</a:t>
            </a:r>
            <a:r>
              <a:rPr lang="en-US" dirty="0"/>
              <a:t> Taw </a:t>
            </a:r>
          </a:p>
          <a:p>
            <a:r>
              <a:rPr lang="en-US" dirty="0"/>
              <a:t>January 28-29, 2015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ubtitle 16"/>
          <p:cNvSpPr txBox="1">
            <a:spLocks/>
          </p:cNvSpPr>
          <p:nvPr/>
        </p:nvSpPr>
        <p:spPr bwMode="auto">
          <a:xfrm>
            <a:off x="2552700" y="6591300"/>
            <a:ext cx="441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5000"/>
              </a:spcBef>
              <a:spcAft>
                <a:spcPct val="10000"/>
              </a:spcAft>
              <a:buFontTx/>
              <a:buNone/>
              <a:defRPr sz="24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E85F31"/>
              </a:buClr>
              <a:buChar char="•"/>
              <a:defRPr>
                <a:solidFill>
                  <a:srgbClr val="00507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E85F31"/>
              </a:buClr>
              <a:buChar char="•"/>
              <a:defRPr sz="1600">
                <a:solidFill>
                  <a:srgbClr val="00507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20000"/>
              </a:spcAft>
              <a:buClr>
                <a:srgbClr val="E85F31"/>
              </a:buClr>
              <a:buChar char="•"/>
              <a:defRPr sz="1400">
                <a:solidFill>
                  <a:srgbClr val="005070"/>
                </a:solidFill>
                <a:latin typeface="+mn-lt"/>
              </a:defRPr>
            </a:lvl4pPr>
            <a:lvl5pPr marL="2171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5pPr>
            <a:lvl6pPr marL="26289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6pPr>
            <a:lvl7pPr marL="3086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7pPr>
            <a:lvl8pPr marL="35433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8pPr>
            <a:lvl9pPr marL="40005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Chris Greacen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7953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5400"/>
            <a:ext cx="7467600" cy="1143000"/>
          </a:xfrm>
        </p:spPr>
        <p:txBody>
          <a:bodyPr/>
          <a:lstStyle/>
          <a:p>
            <a:r>
              <a:rPr lang="en-US" dirty="0" smtClean="0"/>
              <a:t>Key problems – solar panel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r>
              <a:rPr lang="en-US" dirty="0" smtClean="0"/>
              <a:t>Underperforming</a:t>
            </a:r>
          </a:p>
          <a:p>
            <a:pPr lvl="1"/>
            <a:r>
              <a:rPr lang="en-US" dirty="0" smtClean="0"/>
              <a:t>&gt;80% perform below 50% of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sc</a:t>
            </a:r>
            <a:r>
              <a:rPr lang="en-US" dirty="0" smtClean="0"/>
              <a:t> spec</a:t>
            </a:r>
            <a:r>
              <a:rPr lang="en-US" baseline="30000" dirty="0" smtClean="0"/>
              <a:t>*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Not facing south</a:t>
            </a:r>
          </a:p>
          <a:p>
            <a:pPr lvl="1"/>
            <a:r>
              <a:rPr lang="en-US" dirty="0" smtClean="0"/>
              <a:t>77% exceeded 15° deviation from true south</a:t>
            </a:r>
          </a:p>
          <a:p>
            <a:r>
              <a:rPr lang="en-US" dirty="0" smtClean="0"/>
              <a:t>Some poorly mounted</a:t>
            </a:r>
          </a:p>
          <a:p>
            <a:pPr lvl="1"/>
            <a:r>
              <a:rPr lang="en-US" dirty="0" smtClean="0"/>
              <a:t>&gt;10% on weak rot-prone wooden poles</a:t>
            </a:r>
          </a:p>
          <a:p>
            <a:r>
              <a:rPr lang="en-US" dirty="0" smtClean="0"/>
              <a:t>Significant shading</a:t>
            </a:r>
          </a:p>
          <a:p>
            <a:pPr lvl="1"/>
            <a:r>
              <a:rPr lang="en-US" dirty="0" smtClean="0"/>
              <a:t>&gt;15% </a:t>
            </a:r>
            <a:r>
              <a:rPr lang="en-US" dirty="0" smtClean="0"/>
              <a:t>of panels have shading problems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(5 meters cable is too short)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10</a:t>
            </a:fld>
            <a:endParaRPr lang="en-US" dirty="0"/>
          </a:p>
        </p:txBody>
      </p:sp>
      <p:pic>
        <p:nvPicPr>
          <p:cNvPr id="5" name="Picture 4" descr="https://lh5.googleusercontent.com/-4FJIrtvJGAM/VIMwwPsyqBI/AAAAAAAAHJc/Xwn5Aao-JiQ/w737-h553-no/IMG_019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4" r="21967"/>
          <a:stretch/>
        </p:blipFill>
        <p:spPr bwMode="auto">
          <a:xfrm>
            <a:off x="7010400" y="4178935"/>
            <a:ext cx="2209800" cy="24250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https://lh3.googleusercontent.com/-ZZOqaVA7wYY/VIMwmW_rO9I/AAAAAAAAHJU/sQI-KraraxE/w531-h553-no/IMG_0196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3" r="13668"/>
          <a:stretch/>
        </p:blipFill>
        <p:spPr bwMode="auto">
          <a:xfrm>
            <a:off x="7010400" y="1117600"/>
            <a:ext cx="2209800" cy="30613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990600" y="6280815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sz="1200" dirty="0"/>
              <a:t>temperature, insolation-compensated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68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5400"/>
            <a:ext cx="8229600" cy="1143000"/>
          </a:xfrm>
        </p:spPr>
        <p:txBody>
          <a:bodyPr/>
          <a:lstStyle/>
          <a:p>
            <a:r>
              <a:rPr lang="en-US" dirty="0" smtClean="0"/>
              <a:t>Key problems – controller &amp; inverter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r>
              <a:rPr lang="en-US" dirty="0" smtClean="0"/>
              <a:t>Controller</a:t>
            </a:r>
          </a:p>
          <a:p>
            <a:pPr lvl="1"/>
            <a:r>
              <a:rPr lang="en-US" dirty="0" smtClean="0"/>
              <a:t>Bypassed in 17% of SHS inspected</a:t>
            </a:r>
          </a:p>
          <a:p>
            <a:pPr lvl="1"/>
            <a:r>
              <a:rPr lang="en-US" dirty="0"/>
              <a:t>Failure in </a:t>
            </a:r>
            <a:r>
              <a:rPr lang="en-US" dirty="0" smtClean="0"/>
              <a:t>20% </a:t>
            </a:r>
            <a:r>
              <a:rPr lang="en-US" dirty="0"/>
              <a:t>of SHS inspected</a:t>
            </a:r>
          </a:p>
          <a:p>
            <a:r>
              <a:rPr lang="en-US" dirty="0" smtClean="0"/>
              <a:t>Inverter</a:t>
            </a:r>
          </a:p>
          <a:p>
            <a:pPr lvl="1"/>
            <a:r>
              <a:rPr lang="en-US" dirty="0" smtClean="0"/>
              <a:t>Failure in 17% of </a:t>
            </a:r>
            <a:r>
              <a:rPr lang="en-US" dirty="0"/>
              <a:t>SHS </a:t>
            </a:r>
            <a:r>
              <a:rPr lang="en-US" dirty="0" smtClean="0"/>
              <a:t>inspected</a:t>
            </a:r>
          </a:p>
          <a:p>
            <a:pPr lvl="1"/>
            <a:r>
              <a:rPr lang="en-US" dirty="0" smtClean="0"/>
              <a:t>Village leader estimates:</a:t>
            </a:r>
          </a:p>
          <a:p>
            <a:pPr lvl="2"/>
            <a:r>
              <a:rPr lang="en-US" dirty="0" smtClean="0"/>
              <a:t>Taung </a:t>
            </a:r>
            <a:r>
              <a:rPr lang="en-US" dirty="0"/>
              <a:t>Pa Le </a:t>
            </a:r>
            <a:r>
              <a:rPr lang="en-US" dirty="0" smtClean="0"/>
              <a:t>village (</a:t>
            </a:r>
            <a:r>
              <a:rPr lang="en-US" dirty="0" err="1" smtClean="0"/>
              <a:t>Thanintharyi</a:t>
            </a:r>
            <a:r>
              <a:rPr lang="en-US" dirty="0" smtClean="0"/>
              <a:t> State) about </a:t>
            </a:r>
            <a:r>
              <a:rPr lang="en-US" dirty="0"/>
              <a:t>60 households used the inverter </a:t>
            </a:r>
            <a:r>
              <a:rPr lang="en-US" dirty="0" smtClean="0"/>
              <a:t>to </a:t>
            </a:r>
            <a:r>
              <a:rPr lang="en-US" dirty="0"/>
              <a:t>power a TV. Of these 60 households</a:t>
            </a:r>
            <a:r>
              <a:rPr lang="en-US" dirty="0" smtClean="0"/>
              <a:t>, the inverters in 90</a:t>
            </a:r>
            <a:r>
              <a:rPr lang="en-US" dirty="0"/>
              <a:t>% </a:t>
            </a:r>
            <a:r>
              <a:rPr lang="en-US" dirty="0" smtClean="0"/>
              <a:t>have failed.</a:t>
            </a:r>
          </a:p>
          <a:p>
            <a:pPr lvl="2"/>
            <a:r>
              <a:rPr lang="en-US" dirty="0" smtClean="0"/>
              <a:t>Ma </a:t>
            </a:r>
            <a:r>
              <a:rPr lang="en-US" dirty="0"/>
              <a:t>Saw </a:t>
            </a:r>
            <a:r>
              <a:rPr lang="en-US" dirty="0" err="1"/>
              <a:t>Pyin</a:t>
            </a:r>
            <a:r>
              <a:rPr lang="en-US" dirty="0"/>
              <a:t> </a:t>
            </a:r>
            <a:r>
              <a:rPr lang="en-US" dirty="0" err="1"/>
              <a:t>Gyee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Thanintharyi</a:t>
            </a:r>
            <a:r>
              <a:rPr lang="en-US" dirty="0" smtClean="0"/>
              <a:t> State) 50</a:t>
            </a:r>
            <a:r>
              <a:rPr lang="en-US" dirty="0"/>
              <a:t>% </a:t>
            </a:r>
            <a:r>
              <a:rPr lang="en-US" dirty="0" smtClean="0"/>
              <a:t>of inverters failed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4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5400"/>
            <a:ext cx="7467600" cy="1143000"/>
          </a:xfrm>
        </p:spPr>
        <p:txBody>
          <a:bodyPr/>
          <a:lstStyle/>
          <a:p>
            <a:r>
              <a:rPr lang="en-US" dirty="0" smtClean="0"/>
              <a:t>Key problems – battery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r>
              <a:rPr lang="en-US" dirty="0" smtClean="0"/>
              <a:t>Battery failures in 3 out of </a:t>
            </a:r>
            <a:r>
              <a:rPr lang="en-US" dirty="0"/>
              <a:t>24 </a:t>
            </a:r>
            <a:r>
              <a:rPr lang="en-US" dirty="0" smtClean="0"/>
              <a:t>SHS inspected, </a:t>
            </a:r>
            <a:r>
              <a:rPr lang="en-US" dirty="0"/>
              <a:t>however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… visiting mostly during day meant that some batteries looked OK that actually were </a:t>
            </a:r>
            <a:r>
              <a:rPr lang="en-US" dirty="0" smtClean="0"/>
              <a:t>probably not healthy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(Many) more failures expected within this year as batteries age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12</a:t>
            </a:fld>
            <a:endParaRPr lang="en-US" dirty="0"/>
          </a:p>
        </p:txBody>
      </p:sp>
      <p:pic>
        <p:nvPicPr>
          <p:cNvPr id="5" name="Picture 4" descr="https://lh4.googleusercontent.com/-gYLcdg1oJWQ/VLUFST4-LwI/AAAAAAAAHV4/0ltC46KHo6c/w737-h553-no/IMG_025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7" t="15834" r="5338" b="7632"/>
          <a:stretch/>
        </p:blipFill>
        <p:spPr bwMode="auto">
          <a:xfrm>
            <a:off x="3429000" y="2895599"/>
            <a:ext cx="2480423" cy="28111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Photo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33795" y="3731260"/>
            <a:ext cx="2139315" cy="19754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Line Callout 1 1"/>
          <p:cNvSpPr/>
          <p:nvPr/>
        </p:nvSpPr>
        <p:spPr>
          <a:xfrm>
            <a:off x="609600" y="3886200"/>
            <a:ext cx="2124710" cy="340360"/>
          </a:xfrm>
          <a:prstGeom prst="borderCallout1">
            <a:avLst>
              <a:gd name="adj1" fmla="val 58766"/>
              <a:gd name="adj2" fmla="val 105154"/>
              <a:gd name="adj3" fmla="val 5803"/>
              <a:gd name="adj4" fmla="val 15680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Battery voltage 8.0 volts</a:t>
            </a:r>
            <a:endParaRPr lang="en-US" sz="1200" dirty="0"/>
          </a:p>
        </p:txBody>
      </p:sp>
      <p:sp>
        <p:nvSpPr>
          <p:cNvPr id="8" name="Line Callout 1 7"/>
          <p:cNvSpPr/>
          <p:nvPr/>
        </p:nvSpPr>
        <p:spPr>
          <a:xfrm>
            <a:off x="6502456" y="3151823"/>
            <a:ext cx="1727144" cy="459899"/>
          </a:xfrm>
          <a:prstGeom prst="borderCallout1">
            <a:avLst>
              <a:gd name="adj1" fmla="val 112497"/>
              <a:gd name="adj2" fmla="val 47272"/>
              <a:gd name="adj3" fmla="val 321498"/>
              <a:gd name="adj4" fmla="val 465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Plates exposed from overcharging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869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5400"/>
            <a:ext cx="7467600" cy="1143000"/>
          </a:xfrm>
        </p:spPr>
        <p:txBody>
          <a:bodyPr/>
          <a:lstStyle/>
          <a:p>
            <a:r>
              <a:rPr lang="en-US" dirty="0" smtClean="0"/>
              <a:t>Key problems – lighting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r>
              <a:rPr lang="en-US" dirty="0" smtClean="0"/>
              <a:t>LED bulb/fixture failures</a:t>
            </a:r>
          </a:p>
          <a:p>
            <a:pPr lvl="1"/>
            <a:r>
              <a:rPr lang="en-US" dirty="0" smtClean="0"/>
              <a:t>… in 17% of SHS inspected</a:t>
            </a:r>
            <a:endParaRPr lang="en-US" dirty="0" smtClean="0"/>
          </a:p>
          <a:p>
            <a:r>
              <a:rPr lang="en-US" dirty="0" smtClean="0"/>
              <a:t>Inverters </a:t>
            </a:r>
            <a:r>
              <a:rPr lang="en-US" dirty="0"/>
              <a:t>were used to power </a:t>
            </a:r>
            <a:r>
              <a:rPr lang="en-US" dirty="0" smtClean="0"/>
              <a:t>lights… </a:t>
            </a:r>
          </a:p>
          <a:p>
            <a:pPr lvl="1"/>
            <a:r>
              <a:rPr lang="en-US" dirty="0" smtClean="0"/>
              <a:t>… in </a:t>
            </a:r>
            <a:r>
              <a:rPr lang="en-US" dirty="0"/>
              <a:t>systems installed by </a:t>
            </a:r>
            <a:r>
              <a:rPr lang="en-US" dirty="0" smtClean="0"/>
              <a:t>3 out </a:t>
            </a:r>
            <a:r>
              <a:rPr lang="en-US" dirty="0"/>
              <a:t>of </a:t>
            </a:r>
            <a:r>
              <a:rPr lang="en-US" dirty="0" smtClean="0"/>
              <a:t>12 companies</a:t>
            </a:r>
          </a:p>
          <a:p>
            <a:pPr lvl="1"/>
            <a:r>
              <a:rPr lang="en-US" dirty="0" smtClean="0"/>
              <a:t>(not recommended – less efficient and leaves home without lights if inverter fails)</a:t>
            </a:r>
          </a:p>
          <a:p>
            <a:r>
              <a:rPr lang="en-US" dirty="0"/>
              <a:t>Interior lamp fixtures used </a:t>
            </a:r>
            <a:r>
              <a:rPr lang="en-US" dirty="0" smtClean="0"/>
              <a:t>in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outdoor applications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insufficient </a:t>
            </a:r>
            <a:r>
              <a:rPr lang="en-US" dirty="0"/>
              <a:t>rain protection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13</a:t>
            </a:fld>
            <a:endParaRPr lang="en-US" dirty="0"/>
          </a:p>
        </p:txBody>
      </p:sp>
      <p:pic>
        <p:nvPicPr>
          <p:cNvPr id="5" name="Picture 4" descr="https://lh3.googleusercontent.com/-cmqDGNGdU5M/VLOys2EByXI/AAAAAAAAHPM/_ndMdWaqcnA/w737-h553-no/IMG_004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1" t="5074" r="6976" b="6131"/>
          <a:stretch/>
        </p:blipFill>
        <p:spPr bwMode="auto">
          <a:xfrm>
            <a:off x="6324600" y="3705890"/>
            <a:ext cx="2590800" cy="29250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0865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companies participating in DRD SHS program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9878086"/>
              </p:ext>
            </p:extLst>
          </p:nvPr>
        </p:nvGraphicFramePr>
        <p:xfrm>
          <a:off x="304800" y="1447800"/>
          <a:ext cx="8534401" cy="48006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4212"/>
                <a:gridCol w="1823462"/>
                <a:gridCol w="702481"/>
                <a:gridCol w="971517"/>
                <a:gridCol w="679528"/>
                <a:gridCol w="1024363"/>
                <a:gridCol w="822053"/>
                <a:gridCol w="896785"/>
              </a:tblGrid>
              <a:tr h="11210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Name of Company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Type of product/ service offered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Number of staff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solar sector experience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SHS built to date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Sourcing of components for DRD SHS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Revenues (Thousand US$/year)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Expected increase FY2014-5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580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Moe </a:t>
                      </a:r>
                      <a:r>
                        <a:rPr lang="en-US" sz="900" dirty="0" err="1">
                          <a:effectLst/>
                        </a:rPr>
                        <a:t>Ko</a:t>
                      </a:r>
                      <a:r>
                        <a:rPr lang="en-US" sz="900" dirty="0">
                          <a:effectLst/>
                        </a:rPr>
                        <a:t> San Solar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SHS and mini-grids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 years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780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Korea, China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           160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87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 &amp; t Co. Ltd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SHS and mini-grids. Solar street lamps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1.75 years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2722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China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             80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1000%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87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Asia Solar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From pico-solar products to projects &gt; 10 kW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170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 years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7822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China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      &gt;1,000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&gt;200%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580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Earth Renewable Energy Company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SHS, 1-3 kW systems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12 years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3700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China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        1,000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9314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Myanmar Mahar Htun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SHS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 involved in PV. (60 total)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None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China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            233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580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SolaRiseSys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PV for telecom, SHS, mini-grids, lanterns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 years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10208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China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divulge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divulge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SHS company challenges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 variety of experience levels </a:t>
            </a:r>
            <a:r>
              <a:rPr lang="en-US" dirty="0" smtClean="0"/>
              <a:t>(0 </a:t>
            </a:r>
            <a:r>
              <a:rPr lang="en-US" dirty="0" smtClean="0"/>
              <a:t>to 12 </a:t>
            </a:r>
            <a:r>
              <a:rPr lang="en-US" dirty="0" smtClean="0"/>
              <a:t>years)</a:t>
            </a:r>
            <a:endParaRPr lang="en-US" dirty="0" smtClean="0"/>
          </a:p>
          <a:p>
            <a:r>
              <a:rPr lang="en-US" dirty="0" smtClean="0"/>
              <a:t>For all: 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ifficult to stay in business at 200,000 kyat/SHS</a:t>
            </a:r>
          </a:p>
          <a:p>
            <a:pPr lvl="1"/>
            <a:r>
              <a:rPr lang="en-US" dirty="0" smtClean="0"/>
              <a:t>Difficult to honor warranty considering transaction costs to rural sites</a:t>
            </a:r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ashflow</a:t>
            </a:r>
            <a:r>
              <a:rPr lang="en-US" dirty="0" smtClean="0"/>
              <a:t> challenges -- interested </a:t>
            </a:r>
            <a:r>
              <a:rPr lang="en-US" dirty="0" smtClean="0"/>
              <a:t>in trade finance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27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equipment widely sold in shops in rural market towns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0" y="1371600"/>
            <a:ext cx="3505200" cy="4754563"/>
          </a:xfrm>
        </p:spPr>
        <p:txBody>
          <a:bodyPr/>
          <a:lstStyle/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 smtClean="0"/>
              <a:t>Questionable </a:t>
            </a:r>
            <a:r>
              <a:rPr lang="en-US" dirty="0"/>
              <a:t>quality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Inexpensive</a:t>
            </a:r>
          </a:p>
          <a:p>
            <a:pPr algn="r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 descr="https://lh4.googleusercontent.com/-pMmXSXNhHZo/VLXuPn-V1lI/AAAAAAAAHaM/B6txrQLDYpQ/w737-h553-no/IMG_999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247192"/>
            <a:ext cx="4724400" cy="324860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72762"/>
              </p:ext>
            </p:extLst>
          </p:nvPr>
        </p:nvGraphicFramePr>
        <p:xfrm>
          <a:off x="4419600" y="4578211"/>
          <a:ext cx="4800599" cy="20607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2999"/>
                <a:gridCol w="762000"/>
                <a:gridCol w="914400"/>
                <a:gridCol w="838200"/>
                <a:gridCol w="1143000"/>
              </a:tblGrid>
              <a:tr h="2181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Item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Brand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Country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Size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Price (Kyat)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PV panel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Tata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India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 watt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18,000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PV panel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Tata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India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 watt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30,000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PV panel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Tata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India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80 watt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60,000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LED </a:t>
                      </a:r>
                      <a:r>
                        <a:rPr lang="en-US" sz="1100" dirty="0" smtClean="0">
                          <a:effectLst/>
                        </a:rPr>
                        <a:t>TV/DVD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Sanook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Thailand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11.6</a:t>
                      </a:r>
                      <a:r>
                        <a:rPr lang="en-US" sz="1100" dirty="0" smtClean="0">
                          <a:effectLst/>
                        </a:rPr>
                        <a:t>"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43,000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Inverter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 brand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China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350 watt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18,000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Battery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3K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Thailand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</a:t>
                      </a:r>
                      <a:r>
                        <a:rPr lang="en-US" sz="1100" dirty="0">
                          <a:effectLst/>
                        </a:rPr>
                        <a:t>, </a:t>
                      </a:r>
                      <a:r>
                        <a:rPr lang="en-US" sz="1100" dirty="0" smtClean="0">
                          <a:effectLst/>
                        </a:rPr>
                        <a:t>4…12 V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33,000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0800" marR="50800" marT="50800" marB="508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1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User-purchased SHS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219200"/>
            <a:ext cx="4572000" cy="4525963"/>
          </a:xfrm>
        </p:spPr>
        <p:txBody>
          <a:bodyPr/>
          <a:lstStyle/>
          <a:p>
            <a:r>
              <a:rPr lang="en-US" sz="1800" dirty="0" smtClean="0"/>
              <a:t>Very common</a:t>
            </a:r>
          </a:p>
          <a:p>
            <a:pPr lvl="1"/>
            <a:r>
              <a:rPr lang="en-US" sz="1600" dirty="0" smtClean="0"/>
              <a:t>Installed in &gt;25</a:t>
            </a:r>
            <a:r>
              <a:rPr lang="en-US" sz="1600" dirty="0" smtClean="0"/>
              <a:t>% of households along main rural roads in areas visited</a:t>
            </a:r>
          </a:p>
          <a:p>
            <a:pPr lvl="1"/>
            <a:r>
              <a:rPr lang="en-US" sz="1600" dirty="0" smtClean="0"/>
              <a:t>In homes visited with DRD SHS, 25% also had </a:t>
            </a:r>
            <a:r>
              <a:rPr lang="en-US" sz="1600" dirty="0" smtClean="0"/>
              <a:t>user-purchased </a:t>
            </a:r>
            <a:r>
              <a:rPr lang="en-US" sz="1600" dirty="0" smtClean="0"/>
              <a:t>SHS </a:t>
            </a:r>
          </a:p>
          <a:p>
            <a:r>
              <a:rPr lang="en-US" sz="1800" dirty="0" smtClean="0"/>
              <a:t>Similar problems as DRD SHS…</a:t>
            </a:r>
          </a:p>
          <a:p>
            <a:pPr lvl="1"/>
            <a:r>
              <a:rPr lang="en-US" sz="1600" dirty="0" smtClean="0"/>
              <a:t>Improper mounting, orientation of PV</a:t>
            </a:r>
          </a:p>
          <a:p>
            <a:pPr lvl="1"/>
            <a:r>
              <a:rPr lang="en-US" sz="1600" dirty="0" smtClean="0"/>
              <a:t>Wire with no UV protection</a:t>
            </a:r>
          </a:p>
          <a:p>
            <a:pPr lvl="1"/>
            <a:r>
              <a:rPr lang="en-US" sz="1600" dirty="0" smtClean="0"/>
              <a:t>Poor household wiring</a:t>
            </a:r>
          </a:p>
          <a:p>
            <a:pPr lvl="1"/>
            <a:r>
              <a:rPr lang="en-US" sz="1600" dirty="0" smtClean="0"/>
              <a:t>Failed batteries</a:t>
            </a:r>
            <a:endParaRPr lang="en-US" sz="1600" dirty="0"/>
          </a:p>
          <a:p>
            <a:r>
              <a:rPr lang="en-US" sz="1800" dirty="0" smtClean="0"/>
              <a:t>… but generally worse</a:t>
            </a:r>
          </a:p>
          <a:p>
            <a:pPr lvl="1"/>
            <a:r>
              <a:rPr lang="en-US" sz="1600" dirty="0" smtClean="0"/>
              <a:t>Usually no charge controller</a:t>
            </a:r>
          </a:p>
          <a:p>
            <a:pPr lvl="1"/>
            <a:r>
              <a:rPr lang="en-US" sz="1600" dirty="0" smtClean="0"/>
              <a:t>Voltage mismatch issue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050" name="Picture 2" descr="https://lh4.googleusercontent.com/-UQLC1YyiG4w/VL58KlzupLI/AAAAAAAAHbI/dVN7BIOCyAI/w950-h545-no/IMG_03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050" y="1037784"/>
            <a:ext cx="4168175" cy="239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3.googleusercontent.com/-g4wijierg94/VL58Y-CosjI/AAAAAAAAHbQ/hVeK89RZ-Bs/w731-h553-no/IMG_00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5" y="3385118"/>
            <a:ext cx="4187825" cy="316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72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Hire-purchase SHS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400" y="1600200"/>
            <a:ext cx="6553200" cy="4525963"/>
          </a:xfrm>
        </p:spPr>
        <p:txBody>
          <a:bodyPr/>
          <a:lstStyle/>
          <a:p>
            <a:r>
              <a:rPr lang="en-US" dirty="0" smtClean="0"/>
              <a:t>Who: </a:t>
            </a:r>
            <a:r>
              <a:rPr lang="en-US" sz="1400" b="0" dirty="0" smtClean="0"/>
              <a:t>Mandalay </a:t>
            </a:r>
            <a:r>
              <a:rPr lang="en-US" sz="1400" b="0" dirty="0"/>
              <a:t>State Project Planning </a:t>
            </a:r>
            <a:r>
              <a:rPr lang="en-US" sz="1400" b="0" dirty="0" err="1" smtClean="0"/>
              <a:t>Dept</a:t>
            </a:r>
            <a:r>
              <a:rPr lang="en-US" sz="1400" b="0" dirty="0" smtClean="0"/>
              <a:t> + </a:t>
            </a:r>
            <a:r>
              <a:rPr lang="en-US" sz="1400" b="0" dirty="0" err="1" smtClean="0"/>
              <a:t>Heatec</a:t>
            </a:r>
            <a:endParaRPr lang="en-US" sz="1400" b="0" dirty="0" smtClean="0"/>
          </a:p>
          <a:p>
            <a:r>
              <a:rPr lang="en-US" dirty="0" smtClean="0"/>
              <a:t>How many: </a:t>
            </a:r>
            <a:r>
              <a:rPr lang="en-US" sz="1400" b="0" dirty="0" smtClean="0"/>
              <a:t>“Thousands” installed in Mandalay</a:t>
            </a:r>
          </a:p>
          <a:p>
            <a:r>
              <a:rPr lang="en-US" dirty="0" smtClean="0"/>
              <a:t>Specifications: </a:t>
            </a:r>
            <a:r>
              <a:rPr lang="en-US" sz="1400" b="0" dirty="0" smtClean="0"/>
              <a:t>40 watt PV, 40 Ah battery</a:t>
            </a:r>
            <a:endParaRPr lang="en-US" b="0" dirty="0" smtClean="0"/>
          </a:p>
          <a:p>
            <a:r>
              <a:rPr lang="en-US" dirty="0" smtClean="0"/>
              <a:t>Price: </a:t>
            </a:r>
            <a:r>
              <a:rPr lang="en-US" sz="1400" b="0" dirty="0" smtClean="0"/>
              <a:t>450,000 kyat to be paid back</a:t>
            </a:r>
            <a:br>
              <a:rPr lang="en-US" sz="1400" b="0" dirty="0" smtClean="0"/>
            </a:br>
            <a:r>
              <a:rPr lang="en-US" sz="1400" b="0" dirty="0" smtClean="0"/>
              <a:t> in</a:t>
            </a:r>
            <a:r>
              <a:rPr lang="en-US" sz="1400" b="0" dirty="0"/>
              <a:t> </a:t>
            </a:r>
            <a:r>
              <a:rPr lang="en-US" sz="1400" b="0" dirty="0" smtClean="0"/>
              <a:t>1 year, 9.75% interest</a:t>
            </a:r>
            <a:endParaRPr lang="en-US" sz="1200" b="0" dirty="0" smtClean="0"/>
          </a:p>
          <a:p>
            <a:r>
              <a:rPr lang="en-US" dirty="0" smtClean="0"/>
              <a:t>Equipment quality: </a:t>
            </a:r>
            <a:br>
              <a:rPr lang="en-US" dirty="0" smtClean="0"/>
            </a:br>
            <a:r>
              <a:rPr lang="en-US" sz="1400" b="0" dirty="0" smtClean="0"/>
              <a:t>Similar to DRD SHS.</a:t>
            </a:r>
            <a:endParaRPr lang="en-US" sz="14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098" name="Picture 2" descr="https://lh4.googleusercontent.com/-bdyamatFNQ4/VL6ACSYZOcI/AAAAAAAAHbg/-TiRPLHw24Q/w273-h552-no/IMG_03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2" r="23810"/>
          <a:stretch/>
        </p:blipFill>
        <p:spPr bwMode="auto">
          <a:xfrm>
            <a:off x="7467600" y="1104153"/>
            <a:ext cx="1828800" cy="573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lh4.googleusercontent.com/-kxA3aP4ozoM/VLUGJMpw9zI/AAAAAAAAHYo/OlAX3W2OHWw/w415-h553-no/IMG_03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210" y="3333148"/>
            <a:ext cx="2631676" cy="35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73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PV and ICT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0" y="1600200"/>
            <a:ext cx="5715000" cy="4525963"/>
          </a:xfrm>
        </p:spPr>
        <p:txBody>
          <a:bodyPr/>
          <a:lstStyle/>
          <a:p>
            <a:pPr marL="342900" lvl="2" indent="-342900">
              <a:buClrTx/>
              <a:buBlip>
                <a:blip r:embed="rId2"/>
              </a:buBlip>
            </a:pPr>
            <a:r>
              <a:rPr lang="en-US" sz="2000" b="1" dirty="0"/>
              <a:t>Solar hybrid systems to power </a:t>
            </a:r>
            <a:r>
              <a:rPr lang="en-US" sz="2000" b="1" dirty="0" smtClean="0"/>
              <a:t>towers</a:t>
            </a:r>
          </a:p>
          <a:p>
            <a:pPr marL="342900" lvl="2" indent="-342900">
              <a:buClrTx/>
              <a:buBlip>
                <a:blip r:embed="rId2"/>
              </a:buBlip>
            </a:pPr>
            <a:r>
              <a:rPr lang="en-US" sz="2000" b="1" dirty="0"/>
              <a:t>Cell phone towers as anchor </a:t>
            </a:r>
            <a:r>
              <a:rPr lang="en-US" sz="2000" b="1" dirty="0" smtClean="0"/>
              <a:t>customers</a:t>
            </a:r>
            <a:endParaRPr lang="en-US" sz="2000" b="1" dirty="0"/>
          </a:p>
          <a:p>
            <a:pPr marL="342900" lvl="2" indent="-342900">
              <a:buClrTx/>
              <a:buBlip>
                <a:blip r:embed="rId2"/>
              </a:buBlip>
            </a:pPr>
            <a:r>
              <a:rPr lang="en-US" sz="2000" b="1" dirty="0"/>
              <a:t>Solar PV for charging cell phones</a:t>
            </a:r>
          </a:p>
          <a:p>
            <a:pPr marL="342900" lvl="2" indent="-342900">
              <a:buClrTx/>
              <a:buBlip>
                <a:blip r:embed="rId2"/>
              </a:buBlip>
            </a:pPr>
            <a:r>
              <a:rPr lang="en-US" sz="2000" b="1" dirty="0"/>
              <a:t>Cell phone network </a:t>
            </a:r>
            <a:r>
              <a:rPr lang="en-US" sz="2000" b="1" dirty="0" smtClean="0"/>
              <a:t>transmit </a:t>
            </a:r>
            <a:r>
              <a:rPr lang="en-US" sz="2000" b="1" dirty="0"/>
              <a:t>mini-grid </a:t>
            </a:r>
            <a:r>
              <a:rPr lang="en-US" sz="2000" b="1" dirty="0" smtClean="0"/>
              <a:t>performance </a:t>
            </a:r>
            <a:r>
              <a:rPr lang="en-US" sz="2000" b="1" dirty="0"/>
              <a:t>data </a:t>
            </a:r>
            <a:endParaRPr lang="en-US" sz="2000" b="1" dirty="0" smtClean="0"/>
          </a:p>
          <a:p>
            <a:pPr marL="342900" lvl="2" indent="-342900">
              <a:buClrTx/>
              <a:buBlip>
                <a:blip r:embed="rId2"/>
              </a:buBlip>
            </a:pPr>
            <a:r>
              <a:rPr lang="en-US" sz="2000" b="1" dirty="0"/>
              <a:t>Electricity purchases via “Mobile money”</a:t>
            </a:r>
          </a:p>
          <a:p>
            <a:pPr marL="0" lvl="2" indent="0">
              <a:buClrTx/>
              <a:buNone/>
            </a:pPr>
            <a:endParaRPr lang="en-US" sz="2000" b="1" dirty="0"/>
          </a:p>
          <a:p>
            <a:pPr marL="342900" lvl="2" indent="-342900">
              <a:buClrTx/>
              <a:buBlip>
                <a:blip r:embed="rId2"/>
              </a:buBlip>
            </a:pPr>
            <a:endParaRPr lang="en-US" sz="2000" b="1" dirty="0"/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074" name="Picture 2" descr="http://www.solarelectricsupply.com/media/product-images/remote-industrial-solar/industrial/microwave-top-of-hill-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723" y="1955800"/>
            <a:ext cx="2618527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41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71600"/>
            <a:ext cx="7924800" cy="4525963"/>
          </a:xfrm>
        </p:spPr>
        <p:txBody>
          <a:bodyPr/>
          <a:lstStyle/>
          <a:p>
            <a:r>
              <a:rPr lang="en-US" sz="1800" dirty="0" smtClean="0"/>
              <a:t>Scope of survey</a:t>
            </a:r>
          </a:p>
          <a:p>
            <a:r>
              <a:rPr lang="en-US" sz="1800" dirty="0" smtClean="0"/>
              <a:t>Background</a:t>
            </a:r>
            <a:endParaRPr lang="en-US" sz="1800" dirty="0"/>
          </a:p>
          <a:p>
            <a:r>
              <a:rPr lang="en-US" sz="1800" dirty="0" smtClean="0"/>
              <a:t>Benefits of SHS</a:t>
            </a:r>
          </a:p>
          <a:p>
            <a:r>
              <a:rPr lang="en-US" sz="1800" dirty="0" smtClean="0"/>
              <a:t>Usage patterns</a:t>
            </a:r>
          </a:p>
          <a:p>
            <a:r>
              <a:rPr lang="en-US" sz="1800" dirty="0" smtClean="0"/>
              <a:t>Key problems</a:t>
            </a:r>
          </a:p>
          <a:p>
            <a:pPr lvl="1"/>
            <a:r>
              <a:rPr lang="en-US" sz="1600" dirty="0" smtClean="0"/>
              <a:t>Wiring</a:t>
            </a:r>
          </a:p>
          <a:p>
            <a:pPr lvl="1"/>
            <a:r>
              <a:rPr lang="en-US" sz="1600" dirty="0" smtClean="0"/>
              <a:t>Solar panel</a:t>
            </a:r>
          </a:p>
          <a:p>
            <a:pPr lvl="1"/>
            <a:r>
              <a:rPr lang="en-US" sz="1600" dirty="0" smtClean="0"/>
              <a:t>Controller </a:t>
            </a:r>
            <a:r>
              <a:rPr lang="en-US" sz="1600" dirty="0"/>
              <a:t>&amp; </a:t>
            </a:r>
            <a:r>
              <a:rPr lang="en-US" sz="1600" dirty="0" smtClean="0"/>
              <a:t>inverter</a:t>
            </a:r>
          </a:p>
          <a:p>
            <a:pPr lvl="1"/>
            <a:r>
              <a:rPr lang="en-US" sz="1600" dirty="0" smtClean="0"/>
              <a:t>Battery</a:t>
            </a:r>
          </a:p>
          <a:p>
            <a:pPr lvl="1"/>
            <a:r>
              <a:rPr lang="en-US" sz="1600" dirty="0" smtClean="0"/>
              <a:t>Lighting</a:t>
            </a:r>
          </a:p>
          <a:p>
            <a:r>
              <a:rPr lang="en-US" sz="1800" dirty="0" smtClean="0"/>
              <a:t>Company profiles</a:t>
            </a:r>
          </a:p>
          <a:p>
            <a:r>
              <a:rPr lang="en-US" sz="1800" dirty="0" smtClean="0"/>
              <a:t>SHS equipment solar in rural market towns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620837"/>
            <a:ext cx="2654848" cy="3733380"/>
          </a:xfrm>
          <a:prstGeom prst="rect">
            <a:avLst/>
          </a:prstGeom>
          <a:ln w="31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SHS very useful for villagers</a:t>
            </a:r>
          </a:p>
          <a:p>
            <a:r>
              <a:rPr lang="en-US" sz="1800" dirty="0" smtClean="0"/>
              <a:t>Significant technical problems in:</a:t>
            </a:r>
          </a:p>
          <a:p>
            <a:pPr lvl="1"/>
            <a:r>
              <a:rPr lang="en-US" sz="1600" dirty="0"/>
              <a:t>Wiring</a:t>
            </a:r>
          </a:p>
          <a:p>
            <a:pPr lvl="1"/>
            <a:r>
              <a:rPr lang="en-US" sz="1600" dirty="0"/>
              <a:t>Solar panel</a:t>
            </a:r>
          </a:p>
          <a:p>
            <a:pPr lvl="1"/>
            <a:r>
              <a:rPr lang="en-US" sz="1600" dirty="0"/>
              <a:t>Controller &amp; inverter</a:t>
            </a:r>
          </a:p>
          <a:p>
            <a:pPr lvl="1"/>
            <a:r>
              <a:rPr lang="en-US" sz="1600" dirty="0" smtClean="0"/>
              <a:t>Battery</a:t>
            </a:r>
          </a:p>
          <a:p>
            <a:r>
              <a:rPr lang="en-US" sz="1800" dirty="0" smtClean="0"/>
              <a:t>Companies participating in tender have challenges:</a:t>
            </a:r>
          </a:p>
          <a:p>
            <a:pPr lvl="1"/>
            <a:r>
              <a:rPr lang="en-US" sz="1600" dirty="0" smtClean="0"/>
              <a:t>Wide differences in experience</a:t>
            </a:r>
          </a:p>
          <a:p>
            <a:pPr lvl="1"/>
            <a:r>
              <a:rPr lang="en-US" sz="1600" dirty="0" smtClean="0"/>
              <a:t>Challenges with cash flow</a:t>
            </a:r>
          </a:p>
          <a:p>
            <a:r>
              <a:rPr lang="en-US" sz="1800" dirty="0" smtClean="0"/>
              <a:t>SHS equipment widely sold in rural market towns</a:t>
            </a:r>
          </a:p>
          <a:p>
            <a:pPr lvl="1"/>
            <a:r>
              <a:rPr lang="en-US" sz="1600" dirty="0" smtClean="0"/>
              <a:t>Inexpensive but questionable </a:t>
            </a:r>
            <a:r>
              <a:rPr lang="en-US" sz="1600" dirty="0" smtClean="0"/>
              <a:t>quality</a:t>
            </a:r>
          </a:p>
          <a:p>
            <a:pPr marL="457200" lvl="1" indent="0">
              <a:buNone/>
            </a:pPr>
            <a:endParaRPr lang="en-US" sz="16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2EEA5E8-3DCE-4522-8561-1FBABAB9235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99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0" y="1600200"/>
            <a:ext cx="7543800" cy="4525963"/>
          </a:xfrm>
        </p:spPr>
        <p:txBody>
          <a:bodyPr/>
          <a:lstStyle/>
          <a:p>
            <a:pPr algn="ctr">
              <a:buNone/>
            </a:pPr>
            <a:endParaRPr lang="en-US" altLang="en-US" dirty="0" smtClean="0"/>
          </a:p>
          <a:p>
            <a:pPr algn="ctr">
              <a:buNone/>
            </a:pPr>
            <a:endParaRPr lang="en-US" altLang="en-US" dirty="0"/>
          </a:p>
          <a:p>
            <a:pPr algn="ctr">
              <a:buNone/>
            </a:pPr>
            <a:r>
              <a:rPr lang="en-US" altLang="en-US" dirty="0" smtClean="0"/>
              <a:t>Chris </a:t>
            </a:r>
            <a:r>
              <a:rPr lang="en-US" altLang="en-US" dirty="0"/>
              <a:t>Greacen</a:t>
            </a:r>
          </a:p>
          <a:p>
            <a:pPr algn="ctr">
              <a:buNone/>
            </a:pPr>
            <a:r>
              <a:rPr lang="en-US" altLang="en-US" u="sng" dirty="0" smtClean="0">
                <a:solidFill>
                  <a:schemeClr val="accent2"/>
                </a:solidFill>
                <a:hlinkClick r:id="rId2"/>
              </a:rPr>
              <a:t>chrisgreacen@gmail.com</a:t>
            </a:r>
            <a:endParaRPr lang="en-US" altLang="en-US" u="sng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endParaRPr lang="en-US" altLang="en-US" u="sng" dirty="0" smtClean="0">
              <a:solidFill>
                <a:schemeClr val="accent2"/>
              </a:solidFill>
              <a:hlinkClick r:id="rId3"/>
            </a:endParaRPr>
          </a:p>
          <a:p>
            <a:pPr algn="ctr">
              <a:buNone/>
            </a:pPr>
            <a:endParaRPr lang="en-US" altLang="en-US" u="sng" dirty="0">
              <a:solidFill>
                <a:schemeClr val="accent2"/>
              </a:solidFill>
              <a:hlinkClick r:id="rId3"/>
            </a:endParaRPr>
          </a:p>
          <a:p>
            <a:pPr algn="ctr">
              <a:buNone/>
            </a:pPr>
            <a:endParaRPr lang="en-US" altLang="en-US" u="sng" dirty="0" smtClean="0">
              <a:solidFill>
                <a:schemeClr val="accent2"/>
              </a:solidFill>
              <a:hlinkClick r:id="rId3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1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&amp; Methodology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r>
              <a:rPr lang="en-US" dirty="0" smtClean="0"/>
              <a:t>Village visits</a:t>
            </a:r>
          </a:p>
          <a:p>
            <a:pPr lvl="1"/>
            <a:r>
              <a:rPr lang="en-US" dirty="0" err="1" smtClean="0"/>
              <a:t>Kayin</a:t>
            </a:r>
            <a:r>
              <a:rPr lang="en-US" dirty="0" smtClean="0"/>
              <a:t> State, </a:t>
            </a:r>
            <a:r>
              <a:rPr lang="en-US" dirty="0" err="1" smtClean="0"/>
              <a:t>Thanintharyi</a:t>
            </a:r>
            <a:r>
              <a:rPr lang="en-US" dirty="0" smtClean="0"/>
              <a:t> District, Shan State</a:t>
            </a:r>
          </a:p>
          <a:p>
            <a:pPr lvl="1"/>
            <a:r>
              <a:rPr lang="en-US" dirty="0" smtClean="0"/>
              <a:t>In-depth interviews with </a:t>
            </a:r>
            <a:r>
              <a:rPr lang="en-US" dirty="0"/>
              <a:t>26 </a:t>
            </a:r>
            <a:r>
              <a:rPr lang="en-US" dirty="0" smtClean="0"/>
              <a:t>households in 10 </a:t>
            </a:r>
            <a:r>
              <a:rPr lang="en-US" dirty="0"/>
              <a:t>villages with DRD </a:t>
            </a:r>
            <a:r>
              <a:rPr lang="en-US" dirty="0" smtClean="0"/>
              <a:t>SHS</a:t>
            </a:r>
          </a:p>
          <a:p>
            <a:pPr lvl="2"/>
            <a:r>
              <a:rPr lang="en-US" dirty="0" smtClean="0"/>
              <a:t>1288 total households </a:t>
            </a:r>
          </a:p>
          <a:p>
            <a:pPr lvl="2"/>
            <a:r>
              <a:rPr lang="en-US" dirty="0" smtClean="0"/>
              <a:t>597 households receiving SHS (+27 schools, etc.)</a:t>
            </a:r>
          </a:p>
          <a:p>
            <a:r>
              <a:rPr lang="en-US" dirty="0" smtClean="0"/>
              <a:t>6 DRD offices</a:t>
            </a:r>
          </a:p>
          <a:p>
            <a:r>
              <a:rPr lang="en-US" dirty="0" smtClean="0"/>
              <a:t>SHS companies</a:t>
            </a:r>
          </a:p>
          <a:p>
            <a:pPr lvl="1"/>
            <a:r>
              <a:rPr lang="en-US" dirty="0" smtClean="0"/>
              <a:t>5 in Yangon, 1 in </a:t>
            </a:r>
            <a:r>
              <a:rPr lang="en-US" dirty="0" err="1" smtClean="0"/>
              <a:t>Hpa</a:t>
            </a:r>
            <a:r>
              <a:rPr lang="en-US" dirty="0" smtClean="0"/>
              <a:t> An</a:t>
            </a:r>
          </a:p>
          <a:p>
            <a:r>
              <a:rPr lang="en-US" dirty="0" smtClean="0"/>
              <a:t>ITC companies</a:t>
            </a:r>
          </a:p>
          <a:p>
            <a:pPr lvl="1"/>
            <a:r>
              <a:rPr lang="en-US" dirty="0" smtClean="0"/>
              <a:t>1 cell phone company, 2 tower companies</a:t>
            </a:r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79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46237"/>
            <a:ext cx="7924800" cy="4525963"/>
          </a:xfrm>
        </p:spPr>
        <p:txBody>
          <a:bodyPr/>
          <a:lstStyle/>
          <a:p>
            <a:r>
              <a:rPr lang="en-US" dirty="0"/>
              <a:t>FY </a:t>
            </a:r>
            <a:r>
              <a:rPr lang="en-US" dirty="0" smtClean="0"/>
              <a:t>2013-14</a:t>
            </a:r>
          </a:p>
          <a:p>
            <a:pPr lvl="1"/>
            <a:r>
              <a:rPr lang="en-US" dirty="0" smtClean="0"/>
              <a:t>DRD solar </a:t>
            </a:r>
            <a:r>
              <a:rPr lang="en-US" dirty="0"/>
              <a:t>home systems (SHS) </a:t>
            </a:r>
            <a:r>
              <a:rPr lang="en-US" dirty="0" smtClean="0"/>
              <a:t>installed in </a:t>
            </a:r>
            <a:r>
              <a:rPr lang="en-US" dirty="0"/>
              <a:t>approximately 300 </a:t>
            </a:r>
            <a:r>
              <a:rPr lang="en-US" dirty="0" smtClean="0"/>
              <a:t>villages</a:t>
            </a:r>
          </a:p>
          <a:p>
            <a:pPr lvl="1"/>
            <a:r>
              <a:rPr lang="en-US" dirty="0" smtClean="0"/>
              <a:t>4 </a:t>
            </a:r>
            <a:r>
              <a:rPr lang="en-US" dirty="0"/>
              <a:t>billion kyat </a:t>
            </a:r>
            <a:r>
              <a:rPr lang="en-US" dirty="0" smtClean="0"/>
              <a:t>government </a:t>
            </a:r>
            <a:r>
              <a:rPr lang="en-US" dirty="0" smtClean="0"/>
              <a:t>budget</a:t>
            </a:r>
            <a:endParaRPr lang="en-US" dirty="0"/>
          </a:p>
          <a:p>
            <a:r>
              <a:rPr lang="en-US" dirty="0" smtClean="0"/>
              <a:t>FY 2014-15</a:t>
            </a:r>
          </a:p>
          <a:p>
            <a:pPr lvl="1"/>
            <a:r>
              <a:rPr lang="en-US" dirty="0" smtClean="0"/>
              <a:t>Over 170,000 </a:t>
            </a:r>
            <a:r>
              <a:rPr lang="en-US" dirty="0"/>
              <a:t>new </a:t>
            </a:r>
            <a:r>
              <a:rPr lang="en-US" dirty="0" smtClean="0"/>
              <a:t>SHS in </a:t>
            </a:r>
            <a:r>
              <a:rPr lang="en-US" dirty="0"/>
              <a:t>1491 </a:t>
            </a:r>
            <a:r>
              <a:rPr lang="en-US" dirty="0" smtClean="0"/>
              <a:t>villages</a:t>
            </a:r>
          </a:p>
          <a:p>
            <a:pPr lvl="1"/>
            <a:r>
              <a:rPr lang="en-US" dirty="0" smtClean="0"/>
              <a:t>37 billion kyat budget</a:t>
            </a:r>
          </a:p>
          <a:p>
            <a:r>
              <a:rPr lang="en-US" dirty="0" smtClean="0"/>
              <a:t>SHS procured through tender process</a:t>
            </a:r>
          </a:p>
          <a:p>
            <a:r>
              <a:rPr lang="en-US" dirty="0" smtClean="0"/>
              <a:t>Given to users (</a:t>
            </a:r>
            <a:r>
              <a:rPr lang="en-US" dirty="0"/>
              <a:t>100% subsidy)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95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33500"/>
            <a:ext cx="8308557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31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Arrow Connector 26"/>
          <p:cNvCxnSpPr/>
          <p:nvPr/>
        </p:nvCxnSpPr>
        <p:spPr>
          <a:xfrm>
            <a:off x="381000" y="6705600"/>
            <a:ext cx="853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Village selection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7" name="Straight Arrow Connector 6"/>
          <p:cNvCxnSpPr>
            <a:stCxn id="26" idx="4"/>
          </p:cNvCxnSpPr>
          <p:nvPr/>
        </p:nvCxnSpPr>
        <p:spPr>
          <a:xfrm rot="5400000">
            <a:off x="7399973" y="3606694"/>
            <a:ext cx="772160" cy="67945"/>
          </a:xfrm>
          <a:prstGeom prst="straightConnector1">
            <a:avLst/>
          </a:prstGeom>
          <a:ln w="38100">
            <a:solidFill>
              <a:schemeClr val="tx2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957580" y="2289387"/>
            <a:ext cx="6976752" cy="3346027"/>
            <a:chOff x="838200" y="533400"/>
            <a:chExt cx="6856428" cy="4191000"/>
          </a:xfrm>
        </p:grpSpPr>
        <p:sp>
          <p:nvSpPr>
            <p:cNvPr id="9" name="Rounded Rectangle 8"/>
            <p:cNvSpPr/>
            <p:nvPr/>
          </p:nvSpPr>
          <p:spPr>
            <a:xfrm>
              <a:off x="838200" y="3962400"/>
              <a:ext cx="1905000" cy="7620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Township</a:t>
              </a:r>
            </a:p>
            <a:p>
              <a:pPr lvl="0" algn="ctr"/>
              <a:r>
                <a:rPr lang="en-US" sz="1100" dirty="0">
                  <a:solidFill>
                    <a:schemeClr val="tx1"/>
                  </a:solidFill>
                </a:rPr>
                <a:t>Develops village list</a:t>
              </a:r>
            </a:p>
            <a:p>
              <a:pPr algn="ctr"/>
              <a:endParaRPr lang="en-US" sz="1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600200" y="2819400"/>
              <a:ext cx="1905000" cy="762000"/>
            </a:xfrm>
            <a:prstGeom prst="roundRect">
              <a:avLst/>
            </a:prstGeom>
            <a:solidFill>
              <a:srgbClr val="9DE3D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400" dirty="0" smtClean="0">
                  <a:solidFill>
                    <a:sysClr val="windowText" lastClr="000000"/>
                  </a:solidFill>
                </a:rPr>
                <a:t>District</a:t>
              </a:r>
            </a:p>
            <a:p>
              <a:pPr lvl="0" algn="ctr"/>
              <a:r>
                <a:rPr lang="en-US" sz="1400" dirty="0" smtClean="0"/>
                <a:t> </a:t>
              </a:r>
              <a:r>
                <a:rPr lang="en-US" sz="1100" dirty="0" smtClean="0">
                  <a:solidFill>
                    <a:schemeClr val="tx1"/>
                  </a:solidFill>
                </a:rPr>
                <a:t>Aggregate &amp; refine</a:t>
              </a:r>
              <a:endParaRPr lang="en-US" sz="1400" dirty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438400" y="1676400"/>
              <a:ext cx="1828800" cy="762000"/>
            </a:xfrm>
            <a:prstGeom prst="roundRect">
              <a:avLst/>
            </a:prstGeom>
            <a:solidFill>
              <a:srgbClr val="2BFF8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ysClr val="windowText" lastClr="000000"/>
                  </a:solidFill>
                </a:rPr>
                <a:t>State</a:t>
              </a:r>
              <a:r>
                <a:rPr lang="en-US" sz="1100" dirty="0" smtClean="0">
                  <a:solidFill>
                    <a:schemeClr val="tx1"/>
                  </a:solidFill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Aggregate &amp; refine</a:t>
              </a:r>
              <a:endParaRPr lang="en-US" sz="1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642674" y="533400"/>
              <a:ext cx="1447800" cy="762000"/>
            </a:xfrm>
            <a:prstGeom prst="roundRect">
              <a:avLst/>
            </a:prstGeom>
            <a:solidFill>
              <a:srgbClr val="F8F86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400" dirty="0" smtClean="0">
                  <a:solidFill>
                    <a:sysClr val="windowText" lastClr="000000"/>
                  </a:solidFill>
                </a:rPr>
                <a:t>NPT</a:t>
              </a:r>
            </a:p>
            <a:p>
              <a:pPr lvl="0" algn="ctr"/>
              <a:r>
                <a:rPr lang="en-US" sz="1400" dirty="0" smtClean="0"/>
                <a:t> </a:t>
              </a:r>
              <a:r>
                <a:rPr lang="en-US" sz="1100" dirty="0" smtClean="0">
                  <a:solidFill>
                    <a:schemeClr val="tx1"/>
                  </a:solidFill>
                </a:rPr>
                <a:t>Aggregate, finalize</a:t>
              </a:r>
              <a:endParaRPr lang="en-US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777818" y="1661746"/>
              <a:ext cx="1780095" cy="762000"/>
            </a:xfrm>
            <a:prstGeom prst="roundRect">
              <a:avLst/>
            </a:prstGeom>
            <a:solidFill>
              <a:srgbClr val="2BFF8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ysClr val="windowText" lastClr="000000"/>
                  </a:solidFill>
                </a:rPr>
                <a:t>State</a:t>
              </a:r>
            </a:p>
            <a:p>
              <a:pPr lvl="0" algn="ctr"/>
              <a:r>
                <a:rPr lang="en-US" sz="1100" dirty="0" smtClean="0">
                  <a:solidFill>
                    <a:schemeClr val="tx1"/>
                  </a:solidFill>
                </a:rPr>
                <a:t>Adjusts according to actual budget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979736" y="2844238"/>
              <a:ext cx="1714892" cy="762001"/>
            </a:xfrm>
            <a:prstGeom prst="roundRect">
              <a:avLst/>
            </a:prstGeom>
            <a:solidFill>
              <a:srgbClr val="9DE3D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400" dirty="0" smtClean="0">
                  <a:solidFill>
                    <a:sysClr val="windowText" lastClr="000000"/>
                  </a:solidFill>
                </a:rPr>
                <a:t>District</a:t>
              </a:r>
              <a:endParaRPr lang="en-US" sz="1100" dirty="0" smtClean="0">
                <a:solidFill>
                  <a:sysClr val="windowText" lastClr="000000"/>
                </a:solidFill>
              </a:endParaRPr>
            </a:p>
            <a:p>
              <a:pPr lvl="0" algn="ctr"/>
              <a:r>
                <a:rPr lang="en-US" sz="1100" dirty="0" smtClean="0">
                  <a:solidFill>
                    <a:sysClr val="windowText" lastClr="000000"/>
                  </a:solidFill>
                </a:rPr>
                <a:t>Initiates tendering process</a:t>
              </a:r>
              <a:r>
                <a:rPr lang="en-US" sz="1400" dirty="0" smtClean="0"/>
                <a:t> </a:t>
              </a:r>
            </a:p>
          </p:txBody>
        </p:sp>
        <p:sp>
          <p:nvSpPr>
            <p:cNvPr id="15" name="Bent Arrow 14"/>
            <p:cNvSpPr/>
            <p:nvPr/>
          </p:nvSpPr>
          <p:spPr>
            <a:xfrm>
              <a:off x="1066800" y="3124200"/>
              <a:ext cx="457200" cy="838200"/>
            </a:xfrm>
            <a:prstGeom prst="bentArrow">
              <a:avLst>
                <a:gd name="adj1" fmla="val 25000"/>
                <a:gd name="adj2" fmla="val 19403"/>
                <a:gd name="adj3" fmla="val 25000"/>
                <a:gd name="adj4" fmla="val 43750"/>
              </a:avLst>
            </a:prstGeom>
            <a:solidFill>
              <a:srgbClr val="89CEC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6" name="Bent Arrow 15"/>
            <p:cNvSpPr/>
            <p:nvPr/>
          </p:nvSpPr>
          <p:spPr>
            <a:xfrm>
              <a:off x="1905000" y="1905000"/>
              <a:ext cx="457200" cy="914400"/>
            </a:xfrm>
            <a:prstGeom prst="bentArrow">
              <a:avLst/>
            </a:prstGeom>
            <a:solidFill>
              <a:srgbClr val="89CEC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7" name="Bent Arrow 16"/>
            <p:cNvSpPr/>
            <p:nvPr/>
          </p:nvSpPr>
          <p:spPr>
            <a:xfrm>
              <a:off x="3124200" y="762000"/>
              <a:ext cx="457200" cy="914400"/>
            </a:xfrm>
            <a:prstGeom prst="bentArrow">
              <a:avLst/>
            </a:prstGeom>
            <a:solidFill>
              <a:srgbClr val="89CEC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8" name="Bent Arrow 17"/>
            <p:cNvSpPr/>
            <p:nvPr/>
          </p:nvSpPr>
          <p:spPr>
            <a:xfrm rot="5400000">
              <a:off x="6401865" y="2190677"/>
              <a:ext cx="762001" cy="457200"/>
            </a:xfrm>
            <a:prstGeom prst="bentArrow">
              <a:avLst/>
            </a:prstGeom>
            <a:solidFill>
              <a:srgbClr val="9DE3D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9" name="Bent Arrow 18"/>
            <p:cNvSpPr/>
            <p:nvPr/>
          </p:nvSpPr>
          <p:spPr>
            <a:xfrm rot="5400000">
              <a:off x="4938286" y="1008184"/>
              <a:ext cx="762001" cy="457200"/>
            </a:xfrm>
            <a:prstGeom prst="bentArrow">
              <a:avLst/>
            </a:prstGeom>
            <a:solidFill>
              <a:srgbClr val="89CEC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305300" y="6488668"/>
            <a:ext cx="747394" cy="36933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Time </a:t>
            </a:r>
            <a:endParaRPr lang="en-US" dirty="0">
              <a:latin typeface="+mj-lt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4966335" y="1903307"/>
            <a:ext cx="135890" cy="321733"/>
          </a:xfrm>
          <a:prstGeom prst="downArrow">
            <a:avLst/>
          </a:prstGeom>
          <a:solidFill>
            <a:srgbClr val="F8F8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Oval 22"/>
          <p:cNvSpPr/>
          <p:nvPr/>
        </p:nvSpPr>
        <p:spPr>
          <a:xfrm>
            <a:off x="3675380" y="1259840"/>
            <a:ext cx="2717800" cy="5791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Parliament approves budget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7004685" y="4751586"/>
            <a:ext cx="234495" cy="1157549"/>
          </a:xfrm>
          <a:prstGeom prst="downArrow">
            <a:avLst/>
          </a:prstGeom>
          <a:solidFill>
            <a:srgbClr val="89CE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5" name="Rounded Rectangle 24"/>
          <p:cNvSpPr/>
          <p:nvPr/>
        </p:nvSpPr>
        <p:spPr>
          <a:xfrm>
            <a:off x="6121400" y="5909135"/>
            <a:ext cx="2038350" cy="643467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smtClean="0">
                <a:solidFill>
                  <a:schemeClr val="bg1"/>
                </a:solidFill>
              </a:rPr>
              <a:t>Village </a:t>
            </a:r>
          </a:p>
          <a:p>
            <a:pPr lvl="0" algn="ctr"/>
            <a:r>
              <a:rPr lang="en-US" sz="1100" dirty="0" smtClean="0">
                <a:solidFill>
                  <a:schemeClr val="bg1"/>
                </a:solidFill>
              </a:rPr>
              <a:t>Allocates SHS to households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6800850" y="2353733"/>
            <a:ext cx="2038350" cy="90085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Tendering Process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81000" y="1308854"/>
            <a:ext cx="0" cy="5396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6200000">
            <a:off x="-89913" y="4144983"/>
            <a:ext cx="924555" cy="36933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Level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266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1143000"/>
          </a:xfrm>
        </p:spPr>
        <p:txBody>
          <a:bodyPr/>
          <a:lstStyle/>
          <a:p>
            <a:r>
              <a:rPr lang="en-US" dirty="0" smtClean="0"/>
              <a:t>Benefits of SHS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62000" y="1905000"/>
            <a:ext cx="3886200" cy="4221163"/>
          </a:xfrm>
        </p:spPr>
        <p:txBody>
          <a:bodyPr/>
          <a:lstStyle/>
          <a:p>
            <a:r>
              <a:rPr lang="en-US" dirty="0" smtClean="0"/>
              <a:t>Before SHS</a:t>
            </a:r>
          </a:p>
          <a:p>
            <a:pPr lvl="1"/>
            <a:r>
              <a:rPr lang="en-US" dirty="0" smtClean="0"/>
              <a:t>2600 to 50,000 Kyat/month (average 13,400 K/month)</a:t>
            </a:r>
          </a:p>
          <a:p>
            <a:pPr lvl="1"/>
            <a:r>
              <a:rPr lang="en-US" dirty="0" smtClean="0"/>
              <a:t>Candles and kerosene/diesel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410200" y="1905000"/>
            <a:ext cx="3886200" cy="4221163"/>
          </a:xfrm>
        </p:spPr>
        <p:txBody>
          <a:bodyPr/>
          <a:lstStyle/>
          <a:p>
            <a:r>
              <a:rPr lang="en-US" dirty="0" smtClean="0"/>
              <a:t>After SHS</a:t>
            </a:r>
          </a:p>
          <a:p>
            <a:pPr lvl="1"/>
            <a:r>
              <a:rPr lang="en-US" dirty="0" smtClean="0"/>
              <a:t>Mostly 0 Kyat/month (except candle for altar)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7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71489161"/>
              </p:ext>
            </p:extLst>
          </p:nvPr>
        </p:nvGraphicFramePr>
        <p:xfrm>
          <a:off x="3607738" y="3535363"/>
          <a:ext cx="5307662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295400"/>
            <a:ext cx="922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Reduced energy expenditures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18496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patterns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r>
              <a:rPr lang="en-US" dirty="0" smtClean="0"/>
              <a:t>Lights</a:t>
            </a:r>
          </a:p>
          <a:p>
            <a:pPr lvl="1"/>
            <a:r>
              <a:rPr lang="en-US" dirty="0" smtClean="0"/>
              <a:t>3 to 10 hours / night (average 4.9)</a:t>
            </a:r>
          </a:p>
          <a:p>
            <a:r>
              <a:rPr lang="en-US" dirty="0" smtClean="0"/>
              <a:t>TV</a:t>
            </a:r>
          </a:p>
          <a:p>
            <a:pPr lvl="1"/>
            <a:r>
              <a:rPr lang="en-US" dirty="0" smtClean="0"/>
              <a:t>Used in 47% of households surveyed</a:t>
            </a:r>
          </a:p>
          <a:p>
            <a:pPr lvl="2"/>
            <a:r>
              <a:rPr lang="en-US" dirty="0" smtClean="0"/>
              <a:t>4 used 12-volt DC TVs, rest used inverter</a:t>
            </a:r>
          </a:p>
          <a:p>
            <a:pPr lvl="1"/>
            <a:r>
              <a:rPr lang="en-US" dirty="0" smtClean="0"/>
              <a:t>TV watching often not possible in rainy season</a:t>
            </a:r>
          </a:p>
          <a:p>
            <a:r>
              <a:rPr lang="en-US" dirty="0" smtClean="0"/>
              <a:t>Cell phone charging</a:t>
            </a:r>
          </a:p>
          <a:p>
            <a:pPr lvl="2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43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5400"/>
            <a:ext cx="7467600" cy="1143000"/>
          </a:xfrm>
        </p:spPr>
        <p:txBody>
          <a:bodyPr/>
          <a:lstStyle/>
          <a:p>
            <a:r>
              <a:rPr lang="en-US" dirty="0" smtClean="0"/>
              <a:t>Key problems – wiring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r>
              <a:rPr lang="en-US" dirty="0" smtClean="0"/>
              <a:t>Wiring</a:t>
            </a:r>
          </a:p>
          <a:p>
            <a:pPr lvl="1"/>
            <a:r>
              <a:rPr lang="en-US" dirty="0" smtClean="0"/>
              <a:t>Poorly secured interior wiring (all SHS investigated)</a:t>
            </a:r>
          </a:p>
          <a:p>
            <a:pPr lvl="1"/>
            <a:r>
              <a:rPr lang="en-US" dirty="0" smtClean="0"/>
              <a:t>Poor splices PV-to-controller wire (90%)</a:t>
            </a:r>
          </a:p>
          <a:p>
            <a:pPr lvl="1"/>
            <a:r>
              <a:rPr lang="en-US" dirty="0" smtClean="0"/>
              <a:t>No UV resistant </a:t>
            </a:r>
            <a:r>
              <a:rPr lang="en-US" dirty="0"/>
              <a:t>insulation on PV-to-controller wire </a:t>
            </a:r>
            <a:r>
              <a:rPr lang="en-US" dirty="0" smtClean="0"/>
              <a:t>(&gt;90%)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9</a:t>
            </a:fld>
            <a:endParaRPr lang="en-US" dirty="0"/>
          </a:p>
        </p:txBody>
      </p:sp>
      <p:pic>
        <p:nvPicPr>
          <p:cNvPr id="5" name="Picture 4" descr="https://lh3.googleusercontent.com/-TrzC9Opqd4c/VIMwbUTT92I/AAAAAAAAHI8/x7Sthikm8JE/w737-h553-no/IMG_018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3400" y="3338736"/>
            <a:ext cx="3200400" cy="30620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https://lh4.googleusercontent.com/-mHJNvmyYZPY/VISBASob0II/AAAAAAAAHKM/Ntx-SnT8r30/w737-h553-no/IMG_0145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3"/>
          <a:stretch/>
        </p:blipFill>
        <p:spPr bwMode="auto">
          <a:xfrm>
            <a:off x="3886200" y="3338736"/>
            <a:ext cx="3001382" cy="30620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027864" y="3848864"/>
            <a:ext cx="17394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/>
              <a:t>poor </a:t>
            </a:r>
            <a:r>
              <a:rPr lang="en-US" sz="1400" dirty="0" smtClean="0"/>
              <a:t>splices: wires </a:t>
            </a:r>
            <a:r>
              <a:rPr lang="en-US" sz="1400" dirty="0"/>
              <a:t>simply wrapped and taped, </a:t>
            </a:r>
            <a:r>
              <a:rPr lang="en-US" sz="1400" dirty="0" smtClean="0"/>
              <a:t>very exposed to rain</a:t>
            </a:r>
            <a:endParaRPr lang="en-US" sz="1400" dirty="0"/>
          </a:p>
          <a:p>
            <a:endParaRPr lang="en-US" sz="1400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6298398" y="4433640"/>
            <a:ext cx="729466" cy="101324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27864" y="5144573"/>
            <a:ext cx="17394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smtClean="0"/>
              <a:t>Indoor-rated wire has no UV protection</a:t>
            </a:r>
            <a:endParaRPr lang="en-US" sz="1400" dirty="0"/>
          </a:p>
          <a:p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298397" y="5346727"/>
            <a:ext cx="743495" cy="64409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36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 ENd">
  <a:themeElements>
    <a:clrScheme name="Custom 7">
      <a:dk1>
        <a:srgbClr val="005070"/>
      </a:dk1>
      <a:lt1>
        <a:srgbClr val="FFFFFF"/>
      </a:lt1>
      <a:dk2>
        <a:srgbClr val="992702"/>
      </a:dk2>
      <a:lt2>
        <a:srgbClr val="808080"/>
      </a:lt2>
      <a:accent1>
        <a:srgbClr val="005070"/>
      </a:accent1>
      <a:accent2>
        <a:srgbClr val="B1953A"/>
      </a:accent2>
      <a:accent3>
        <a:srgbClr val="992702"/>
      </a:accent3>
      <a:accent4>
        <a:srgbClr val="704500"/>
      </a:accent4>
      <a:accent5>
        <a:srgbClr val="BD5500"/>
      </a:accent5>
      <a:accent6>
        <a:srgbClr val="3C610D"/>
      </a:accent6>
      <a:hlink>
        <a:srgbClr val="005070"/>
      </a:hlink>
      <a:folHlink>
        <a:srgbClr val="005070"/>
      </a:folHlink>
    </a:clrScheme>
    <a:fontScheme name="PowerPoint Template_Fina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 Template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4711</TotalTime>
  <Words>1562</Words>
  <Application>Microsoft Office PowerPoint</Application>
  <PresentationFormat>On-screen Show (4:3)</PresentationFormat>
  <Paragraphs>308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Verdana</vt:lpstr>
      <vt:lpstr>The ENd</vt:lpstr>
      <vt:lpstr>DRD Solar Home Systems in Myanmar: Findings from Nov / Dec 2014 field visit </vt:lpstr>
      <vt:lpstr>Outline</vt:lpstr>
      <vt:lpstr>Scope &amp; Methodology</vt:lpstr>
      <vt:lpstr>Background</vt:lpstr>
      <vt:lpstr>Specifications</vt:lpstr>
      <vt:lpstr>Village selection</vt:lpstr>
      <vt:lpstr>Benefits of SHS</vt:lpstr>
      <vt:lpstr>Usage patterns</vt:lpstr>
      <vt:lpstr>Key problems – wiring</vt:lpstr>
      <vt:lpstr>Key problems – solar panel</vt:lpstr>
      <vt:lpstr>Key problems – controller &amp; inverter</vt:lpstr>
      <vt:lpstr>Key problems – battery</vt:lpstr>
      <vt:lpstr>Key problems – lighting</vt:lpstr>
      <vt:lpstr>Six companies participating in DRD SHS program</vt:lpstr>
      <vt:lpstr>SHS company challenges</vt:lpstr>
      <vt:lpstr>Solar equipment widely sold in shops in rural market towns</vt:lpstr>
      <vt:lpstr>User-purchased SHS</vt:lpstr>
      <vt:lpstr>Hire-purchase SHS</vt:lpstr>
      <vt:lpstr>Solar PV and ICT</vt:lpstr>
      <vt:lpstr>Summary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Chris Greacen</cp:lastModifiedBy>
  <cp:revision>154</cp:revision>
  <dcterms:created xsi:type="dcterms:W3CDTF">2010-06-22T21:02:10Z</dcterms:created>
  <dcterms:modified xsi:type="dcterms:W3CDTF">2015-01-27T05:57:59Z</dcterms:modified>
</cp:coreProperties>
</file>